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57" r:id="rId3"/>
    <p:sldId id="273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6" r:id="rId23"/>
    <p:sldId id="297" r:id="rId24"/>
    <p:sldId id="295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10. 11. 2020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9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    Biologická bezpečnost                 </a:t>
            </a:r>
            <a:br>
              <a:rPr lang="cs-CZ" b="0" dirty="0"/>
            </a:br>
            <a:r>
              <a:rPr lang="cs-CZ" b="0" dirty="0"/>
              <a:t>            v chovech HZ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b="0" dirty="0">
              <a:latin typeface="Arial" charset="0"/>
              <a:cs typeface="Arial" charset="0"/>
            </a:endParaRPr>
          </a:p>
          <a:p>
            <a:pPr eaLnBrk="1" hangingPunct="1"/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Arial" charset="0"/>
                <a:cs typeface="Arial" charset="0"/>
              </a:rPr>
              <a:t>MVDr. Ivan </a:t>
            </a:r>
            <a:r>
              <a:rPr lang="cs-CZ">
                <a:latin typeface="Arial" charset="0"/>
                <a:cs typeface="Arial" charset="0"/>
              </a:rPr>
              <a:t>Přikryl, 6.11.2020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cs-CZ" dirty="0"/>
              <a:t>Krajská veterinární správa SVS pro Jihomoravský kraj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b="1" dirty="0"/>
              <a:t>Interní </a:t>
            </a:r>
            <a:r>
              <a:rPr lang="cs-CZ" b="1" dirty="0" err="1"/>
              <a:t>biosecurita</a:t>
            </a:r>
            <a:r>
              <a:rPr lang="cs-CZ" b="1" dirty="0"/>
              <a:t> </a:t>
            </a:r>
            <a:r>
              <a:rPr lang="cs-CZ" dirty="0"/>
              <a:t>- soubor preventivních opatření, která mají za cíl omezit mikroflóru uvnitř chovu již existující (tzn. prevence únavy stáje, resp. stájového </a:t>
            </a:r>
            <a:r>
              <a:rPr lang="cs-CZ" dirty="0" err="1"/>
              <a:t>mikrobismu</a:t>
            </a:r>
            <a:r>
              <a:rPr lang="cs-CZ" dirty="0"/>
              <a:t>). To je významné především v chovech s vyšší koncentrací zvířat s častým střídáním populací popř. doplňováním základního stáda, kde dochází           k vysokému zatížení stájového prostoru i jeho okolí, což má negativní vliv na produkční a reprodukční ukazatele v chovu, růst a zdravotní stav chovaných jedinců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935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Externí část </a:t>
            </a:r>
            <a:r>
              <a:rPr lang="cs-CZ" b="1" dirty="0" err="1"/>
              <a:t>biosecurity</a:t>
            </a:r>
            <a:r>
              <a:rPr lang="cs-CZ" b="1" dirty="0"/>
              <a:t> je zaměřena především na tyto oblasti: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1.	Zabránění průniku infekčního agens do chovu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2.	Omezení přístupu návštěvníků do chovu a vytvoření bariér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3.	Vypracování a zpřísnění zásad pravidel pro dopravu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4.	Preventivní opatření před jinými druhy zvířat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5.	Veterinární ochranná pásma (VOP)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269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Možné cesty zavlečení nákaz do chovu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Zvířata - lidé - vozidla - krmivo a voda - vzduch - prostředí farmy (stáj, pastvina)-volně žijící živočichové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Omezení přístupu návštěvníků do chovu a vytvoření bariér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Oplocení hranic pozemku, chovu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Dezinfekční vjezd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509120"/>
            <a:ext cx="26642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Důsledné uzamykání všech vstupů do objektu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Použití značek zákazu vstupu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Vypracování a zpřísnění zásad pravidel pro dopravu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zákaz vjezdu cizích vozidel do chovu,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omezení pohybu vozidel navážejících krmivo a stelivo;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umožnění vjezdu vozidel pro odvoz hnoje;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přeložení nákladu jako zábrana vjezdu cizích a nežádoucích vozidel; stanovení hranice černo-bílé zóny pro automobily; zabezpečení možnosti vyčištění, dezinfekce a vysušení vozidel.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755576" y="836712"/>
            <a:ext cx="8219256" cy="648072"/>
          </a:xfrm>
        </p:spPr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27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Preventivní opatření před jinými druhy zvířat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Ptáci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oprava rozbitých oken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pravidelné odstraňování zbytků krmiva včetně zakrývání krmítek a krmných linek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instalace pásových závěsů do otevřených otvorů, okenních sítí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zakrytí míst využitelných pro zahnízdění ptáků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58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817" y="3501008"/>
            <a:ext cx="3571875" cy="26670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pPr lvl="0"/>
            <a:endParaRPr lang="cs-CZ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0" dirty="0">
                <a:solidFill>
                  <a:srgbClr val="00B050"/>
                </a:solidFill>
              </a:rPr>
              <a:t>Všichni ostatní přenašeči onemocnění (volně žijící druhy zvířat - vysoká, srstnatá, pernatá zvěř, včet. predátorů)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0" dirty="0">
                <a:solidFill>
                  <a:schemeClr val="tx1"/>
                </a:solidFill>
              </a:rPr>
              <a:t>úplné neporušené oplocení celého areálu farmy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3068960"/>
            <a:ext cx="47434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Optimalizace produkčních technologických systémů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uzavřený obrat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turnusový provoz chovu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36912"/>
            <a:ext cx="2712705" cy="3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Vytvoření bariér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Provozní rozdělení farmy na zóny: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1.	Zóna výrobní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2.	Zóna skladů krmiv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3.	Zóna skladů odpadů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4.	Zóna pomocných provozů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7568"/>
            <a:ext cx="37509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3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Asanační opatření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 dezinfekce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dezinsekce,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deratizace,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sběr a zneškodňování veškerých uhynulých zvířat, udržování čistoty a pořádku.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asanační opatření se týkají nejen vlastních objektů stájí, ale i pomocných objektů a jejich okolí.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2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Základní etapy dezinfekce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průzkumné a přípravné práce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mechanická očista(!!!)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vlastní dezinfekce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kontrola účinnosti dezinfekce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odstranění zbytků dezinfekčního prostředku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26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48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00500" cy="2667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6788"/>
            <a:ext cx="3981450" cy="2667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2780928"/>
            <a:ext cx="3562350" cy="2667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83921"/>
            <a:ext cx="4184958" cy="21344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52576"/>
            <a:ext cx="3744416" cy="2496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Individuální plán biologické bezpečnosti chovu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Komplex preventivních opatření navržených pro jednotlivé chovy směřující k zabránění zavlečení infekčního agens do těchto chovů a jeho šíření v těchto chovech prostřednictvím osob, zvířat, krmivem, dopravními prostředky (osobní a nákladní vozidla) a technologickými systémy a zařízení s cílem prevence ohrožení zdraví zvířat/lidí nebo kvality produktů.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Plán </a:t>
            </a:r>
            <a:r>
              <a:rPr lang="cs-CZ" dirty="0" err="1"/>
              <a:t>biosecurity</a:t>
            </a:r>
            <a:r>
              <a:rPr lang="cs-CZ" dirty="0"/>
              <a:t> vychází z daných podmínek chovu a požadavků daného chovatele, a proto musí být vytvořen individuálně pro každý chov tzv. na míru.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28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063939"/>
            <a:ext cx="5988345" cy="3599626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1052736"/>
            <a:ext cx="2667000" cy="2667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46461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95736" y="836713"/>
            <a:ext cx="50405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Kritéria biologické bezpečnosti v nekomerčních chovech </a:t>
            </a:r>
          </a:p>
          <a:p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Nekrmit odpady z veřejného stravování nebo kuchyňskými odpady a odstraňovat vedlejší produkty živočišného původu v souladu s Nařízením (ES) č. 1069/2009.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Vyloučit kontakt domácích prasat s divokými prasaty.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Vyloučit kontakt domácích prasat s jakoukoliv částí divokých prasat, včetně ulovených nebo uhynulých divočáků, masa či vedlejších živočišných produktů.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Zajistit výměnu oblečení a bot při vstupu a výstupu do/z chovu.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Zákaz vstupu osob, které v posledních 48 hodinách přišly do kontaktu s prasaty (včetně lovu divokých prasat či kontaktu s divokými prasaty).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Domácí porážky v zamořené oblasti AMP hlásit 3 dny předem na krajskou veterinární správu.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Pro všechny přesuny prasat v zamořené oblasti AMP je třeba veterinární osvědčení.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Zákaz zkrmování čerstvé trávy v zamořené oblasti AMP prasatům.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Zákaz používání slámy v zamořené oblasti AMP jako podestýlky pro prasata.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Budovy hospodářství zabezpečit tak, aby se žádná divoká prasata ani další zvířata nemohla dostat dovnitř. Umístit u vchodu dezinfekční zařízení na obuv. </a:t>
            </a:r>
          </a:p>
        </p:txBody>
      </p:sp>
    </p:spTree>
    <p:extLst>
      <p:ext uri="{BB962C8B-B14F-4D97-AF65-F5344CB8AC3E}">
        <p14:creationId xmlns:p14="http://schemas.microsoft.com/office/powerpoint/2010/main" val="4325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67744" y="94815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Kritéria biologické bezpečnosti v komerčních chovech</a:t>
            </a:r>
          </a:p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FFFF00"/>
                </a:solidFill>
                <a:latin typeface="Calibri" panose="020F0502020204030204" pitchFamily="34" charset="0"/>
              </a:rPr>
              <a:t>Kromě následujících pravidel platí stejná kritéria jako pro nekomerční chovy </a:t>
            </a:r>
            <a:endParaRPr lang="cs-CZ" sz="14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Hospodářství zabezpečit oplocením, které zamezí vstupu zvířat z okolního prostředí.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Dodržovat pravidla biologické bezpečnosti: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Zajištění černo/bílého provozu a zabezpečení logistických opatření pro vstup nových zvířat do hospodářství.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Stanovení a dodržování detailního postupu dezinfekce vozidel, kontaminovaných předmětů a pravidel osobní hygieny.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</a:rPr>
              <a:t>Zákaz chovu prasat u zaměstnanců doma.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Zákaz vnášení potravin obsahujících vepřové maso do chovu.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Vedení záznamů o osobách, které vstupují do míst, kde se chovají prasata.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Provádění opakovaného osvětového programu pro všechny pracovníky v hospodářství.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Zajištění řádného oddělení výrobních jednotek.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Zamezení kontaktu prasat (přímému i nepřímému) s vedlejšími produkty živočišného původu.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Provádění interního auditu (systému sebehodnocení) zaměřeného na opatření biologické bezpečnosti. </a:t>
            </a:r>
          </a:p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Chov prasat venku je zakázán!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8023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    V této prezentaci bylo využito práce autorů Doc. MVDr. P. Nováka a Ing. G. Malé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    </a:t>
            </a:r>
            <a:r>
              <a:rPr lang="cs-CZ" sz="1600" b="1" dirty="0"/>
              <a:t>Obecné zásady </a:t>
            </a:r>
            <a:r>
              <a:rPr lang="cs-CZ" sz="1600" b="1" dirty="0" err="1"/>
              <a:t>biosecurity</a:t>
            </a:r>
            <a:r>
              <a:rPr lang="cs-CZ" sz="1600" b="1" dirty="0"/>
              <a:t> v chovech hospodářských zvířat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140968"/>
            <a:ext cx="2580952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3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chovat zvířata způsobem, v prostředí a podmínkách, které vyžadují jejich biologické potřeby, fyziologické funkce a zdravotní stav a předcházet poškození jejich zdraví</a:t>
            </a:r>
          </a:p>
          <a:p>
            <a:r>
              <a:rPr lang="cs-CZ" dirty="0"/>
              <a:t> sledovat zdravotní stav zvířat, v odůvodněných případech jim včas poskytnout první pomoc a požádat o odbornou veterinární pomoc</a:t>
            </a:r>
          </a:p>
          <a:p>
            <a:r>
              <a:rPr lang="cs-CZ" dirty="0"/>
              <a:t>bránit vzniku a šíření nákaz a jiných onemocnění zvířat a plnit povinnosti stanovené tímto zákonem nebo na jeho základě k zdolávání těchto nákaz nebo jiných onemocnění zvířat </a:t>
            </a:r>
          </a:p>
          <a:p>
            <a:endParaRPr lang="cs-CZ" dirty="0"/>
          </a:p>
          <a:p>
            <a:endParaRPr lang="cs-CZ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 marL="0" indent="0">
              <a:spcAft>
                <a:spcPts val="1000"/>
              </a:spcAft>
              <a:buNone/>
              <a:defRPr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b="0" dirty="0"/>
              <a:t>Povinnosti chovatele zvířat (zákon o veterinární péči)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88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/>
              <a:t> zabezpečit v rozsahu odpovídajícím druhu zvířat, způsobu jejich chovu a ustájení čištění, dezinfekci, dezinsekci a deratizaci stájí, jiných prostorů a zařízení,   v nichž jsou chována zvířata, jakož i čištění a dezinfekci technologických zařízení, dopravních prostředků, strojů, nástrojů, nářadí, pracovních pomůcek a jiných předmětů, které přicházejí do přímého styku se zvířaty, používat      k tomu přípravky schválené podle tohoto zákona nebo zvláštních právních předpisů, dodržovat návod k jejich použití a zacházet s vedlejšími živočišnými produkty způsobem stanoveným tímto zákonem a předpisy Evropské unie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b="0" dirty="0"/>
              <a:t>Povinnosti chovatele HZ(zákon o veterinární péči)</a:t>
            </a:r>
          </a:p>
        </p:txBody>
      </p:sp>
    </p:spTree>
    <p:extLst>
      <p:ext uri="{BB962C8B-B14F-4D97-AF65-F5344CB8AC3E}">
        <p14:creationId xmlns:p14="http://schemas.microsoft.com/office/powerpoint/2010/main" val="19766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 případě nebezpečí zavlečení nákazy nebo nemoci přenosné ze zvířat na člověka zřídit, popřípadě umístit prostředky sloužící k ochraně proti nákazám a nemocem přenosným ze zvířat na člověka a dbát o jejich řádnou funkci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b="0" dirty="0"/>
              <a:t>Povinnosti chovatele HZ(zákon o veterinární péči)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212976"/>
            <a:ext cx="2667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2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zpracovat podle schválených zásad pohotovostní plán pro případ výskytu nebezpečných nákaz a nemocí přenosných ze zvířat na člověka, jakož i pro případ vzniku mimořádné situace, zajistit, aby pohotovostní plán byl přístupný všem osobám uvedeným v písmenu  a při každé změně chovu zvířat, nejméně však jednou ročně, pohotovostní plán aktualizovat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Chovatel, který chová drůbež v rámci svého podnikání, je dále povinen neprodleně po zjištění poklesu v příjmu potravy a vody, poklesu v produkci vajec nebo zvýšené úmrtnosti drůbeže nad limity stanovené prováděcím právním předpisem hlásit tyto skutečnosti KVS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b="0" dirty="0"/>
              <a:t>Povinnosti chovatele HZ podnikatele(zákon o veterinární péči)</a:t>
            </a:r>
          </a:p>
        </p:txBody>
      </p:sp>
    </p:spTree>
    <p:extLst>
      <p:ext uri="{BB962C8B-B14F-4D97-AF65-F5344CB8AC3E}">
        <p14:creationId xmlns:p14="http://schemas.microsoft.com/office/powerpoint/2010/main" val="364928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b="0" dirty="0"/>
              <a:t>Povinnosti chovatele HZ podnikatele(vyhl.342/2012 Sb.)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1"/>
                </a:solidFill>
              </a:rPr>
              <a:t>Chovatelé, kteří jako podnikatelé chovají hospodářská zvířata pro účely podnikání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0" dirty="0">
                <a:solidFill>
                  <a:srgbClr val="FFC000"/>
                </a:solidFill>
              </a:rPr>
              <a:t>chrání chovy před nebezpečnými nákazami zvířat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umístěním vhodných zařízení, která zabraňují průniku volně žijících zvířat (např. zasíťováním otvorů, umístěním sítí, </a:t>
            </a:r>
            <a:r>
              <a:rPr lang="cs-CZ" sz="2000" b="0" dirty="0" err="1">
                <a:solidFill>
                  <a:schemeClr val="tx1"/>
                </a:solidFill>
              </a:rPr>
              <a:t>plašičů</a:t>
            </a:r>
            <a:r>
              <a:rPr lang="cs-CZ" sz="2000" b="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při výstavbě staveb, určených k chovu zvířat, zřízením oplocení a dobře přístupného hnojného a kejdového hospodářství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při výskytu nebezpečné nákazy anebo při podezření z jejího výskytu vstupními a vjezdovými dezinfekčními prostředky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podáváním vody a krmiva drůbeži a ptákům chovaným v zajetí uvnitř zařízení, hal nebo pod přístřešky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odděleným chovem vodní drůbeže od ostatní drůbeže a ptáků chovaných    v zajetí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b="0" dirty="0"/>
          </a:p>
          <a:p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90843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Chovatelé, kteří jako podnikatelé chovají drůbež pro účely podnikání, jsou povinni hlásit příslušné krajské veterinární správě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pokles v příjmu potravy a vody o více než 20 %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pokles v produkci vajec o více než 5 % po dobu delší než 2 dny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úmrtnost vyšší než 3 % týdně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b="0" dirty="0"/>
              <a:t>Povinnosti chovatele HZ podnikatele(vyhl.342/2012 Sb.)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077072"/>
            <a:ext cx="26642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6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Externí </a:t>
            </a:r>
            <a:r>
              <a:rPr lang="cs-CZ" b="1" dirty="0" err="1"/>
              <a:t>biosecurita</a:t>
            </a:r>
            <a:r>
              <a:rPr lang="cs-CZ" b="1" dirty="0"/>
              <a:t> </a:t>
            </a:r>
            <a:r>
              <a:rPr lang="cs-CZ" dirty="0"/>
              <a:t>představuje strategii managementu zaměřenou na minimalizaci možnosti průniku mikro a makroorganismů způsobujících onemocnění zvířat na farmu nebo do stájí zvenčí. Z ekonomického hlediska je dodržování zásad externí </a:t>
            </a:r>
            <a:r>
              <a:rPr lang="cs-CZ" dirty="0" err="1"/>
              <a:t>biosecurity</a:t>
            </a:r>
            <a:r>
              <a:rPr lang="cs-CZ" dirty="0"/>
              <a:t> předpokladem dosažení ekonomické rentability chovu i kvality finálních produktů.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b="0" dirty="0"/>
              <a:t>Biologická bezpečnost(</a:t>
            </a:r>
            <a:r>
              <a:rPr lang="cs-CZ" sz="2400" b="0" dirty="0" err="1"/>
              <a:t>biosecurita</a:t>
            </a:r>
            <a:r>
              <a:rPr lang="cs-CZ" sz="2400" b="0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76" y="4221088"/>
            <a:ext cx="38018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6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7-01-30 + 50 let SVS.potx" id="{AD33CB3E-9110-42EC-AC33-01662777DFD0}" vid="{71CD4F49-080D-470C-991C-3003E3348B0B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SVS CZ 2017-01-30 + 50 let SVS</Template>
  <TotalTime>151</TotalTime>
  <Words>1478</Words>
  <Application>Microsoft Office PowerPoint</Application>
  <PresentationFormat>Předvádění na obrazovce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SVS_sablona_PPT</vt:lpstr>
      <vt:lpstr>    Biologická bezpečnost                              v chovech HZ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MVDr. Ivan Přikryl</dc:creator>
  <cp:lastModifiedBy>Regionální agrární komora Jihomoravského kraje (RAK Jmk)</cp:lastModifiedBy>
  <cp:revision>45</cp:revision>
  <dcterms:created xsi:type="dcterms:W3CDTF">2017-11-16T05:09:55Z</dcterms:created>
  <dcterms:modified xsi:type="dcterms:W3CDTF">2020-11-10T13:46:16Z</dcterms:modified>
</cp:coreProperties>
</file>